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tMEG SOP ver 3" id="{C2BDF86E-E086-4536-8CDA-B7224A05E20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23880" y="4925699"/>
            <a:ext cx="5790696" cy="466626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900" spc="-1">
                <a:latin typeface="Arial"/>
              </a:rPr>
              <a:t>Klicka för att redigera anteckningarnas format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141295" cy="51816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spc="-1">
                <a:latin typeface="Times New Roman"/>
              </a:rPr>
              <a:t>&lt;sidhuvud&gt;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097162" y="0"/>
            <a:ext cx="3141295" cy="518164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spc="-1">
                <a:latin typeface="Times New Roman"/>
              </a:rPr>
              <a:t>&lt;datum/tid&gt;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9851748"/>
            <a:ext cx="3141295" cy="51816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spc="-1">
                <a:latin typeface="Times New Roman"/>
              </a:rPr>
              <a:t>&lt;sidfot&gt;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097162" y="9851748"/>
            <a:ext cx="3141295" cy="518164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2CB0D84-0E88-4389-9963-BFC90FDB74F3}" type="slidenum">
              <a:rPr lang="en-GB" sz="1400" spc="-1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92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679413" y="4777653"/>
            <a:ext cx="5438408" cy="390752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8" name="TextShape 2"/>
          <p:cNvSpPr txBox="1"/>
          <p:nvPr/>
        </p:nvSpPr>
        <p:spPr>
          <a:xfrm>
            <a:off x="3850353" y="9429256"/>
            <a:ext cx="2945503" cy="496865"/>
          </a:xfrm>
          <a:prstGeom prst="rect">
            <a:avLst/>
          </a:prstGeom>
          <a:noFill/>
          <a:ln>
            <a:noFill/>
          </a:ln>
        </p:spPr>
        <p:txBody>
          <a:bodyPr lIns="88221" tIns="44111" rIns="88221" bIns="44111" anchor="b"/>
          <a:lstStyle/>
          <a:p>
            <a:pPr algn="r">
              <a:lnSpc>
                <a:spcPct val="100000"/>
              </a:lnSpc>
            </a:pPr>
            <a:fld id="{0F2C30F4-2856-4250-8DBA-6BA729CEC2D6}" type="slidenum">
              <a:rPr lang="en-GB" sz="1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S PGothic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251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100580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00160" y="5052600"/>
            <a:ext cx="100580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5428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54280" y="505260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00160" y="505260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100580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00160" y="4455720"/>
            <a:ext cx="100580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Bildobjekt 37"/>
          <p:cNvPicPr/>
          <p:nvPr/>
        </p:nvPicPr>
        <p:blipFill>
          <a:blip r:embed="rId2"/>
          <a:stretch/>
        </p:blipFill>
        <p:spPr>
          <a:xfrm>
            <a:off x="5412960" y="4455720"/>
            <a:ext cx="1432080" cy="1142640"/>
          </a:xfrm>
          <a:prstGeom prst="rect">
            <a:avLst/>
          </a:prstGeom>
          <a:ln>
            <a:noFill/>
          </a:ln>
        </p:spPr>
      </p:pic>
      <p:pic>
        <p:nvPicPr>
          <p:cNvPr id="39" name="Bildobjekt 38"/>
          <p:cNvPicPr/>
          <p:nvPr/>
        </p:nvPicPr>
        <p:blipFill>
          <a:blip r:embed="rId2"/>
          <a:stretch/>
        </p:blipFill>
        <p:spPr>
          <a:xfrm>
            <a:off x="5412960" y="4455720"/>
            <a:ext cx="1432080" cy="1142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00160" y="4455720"/>
            <a:ext cx="10058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100580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49082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54280" y="4455720"/>
            <a:ext cx="49082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097280" y="2165760"/>
            <a:ext cx="10058040" cy="1371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00160" y="505260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54280" y="4455720"/>
            <a:ext cx="49082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4908240" cy="11426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5428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54280" y="505260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0016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54280" y="4455720"/>
            <a:ext cx="49082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00160" y="5052600"/>
            <a:ext cx="10058040" cy="544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C13E-7461-4EDB-ACD0-30C6AA4BAFFC}" type="datetimeFigureOut">
              <a:rPr lang="sv-SE" smtClean="0"/>
              <a:t>2016-11-14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9BC-59A5-4B51-9BC2-52F012131B3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42"/>
          <p:cNvSpPr/>
          <p:nvPr/>
        </p:nvSpPr>
        <p:spPr>
          <a:xfrm>
            <a:off x="5455440" y="2990398"/>
            <a:ext cx="1799640" cy="394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3.3 Connect electrodes and HPIs</a:t>
            </a:r>
            <a:endParaRPr sz="1600" dirty="0"/>
          </a:p>
        </p:txBody>
      </p:sp>
      <p:sp>
        <p:nvSpPr>
          <p:cNvPr id="156" name="CustomShape 44"/>
          <p:cNvSpPr/>
          <p:nvPr/>
        </p:nvSpPr>
        <p:spPr>
          <a:xfrm>
            <a:off x="5455440" y="3528373"/>
            <a:ext cx="1799640" cy="242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3.4  Check subject comfort</a:t>
            </a:r>
            <a:endParaRPr sz="1600" dirty="0"/>
          </a:p>
        </p:txBody>
      </p:sp>
      <p:sp>
        <p:nvSpPr>
          <p:cNvPr id="113" name="CustomShape 1"/>
          <p:cNvSpPr/>
          <p:nvPr/>
        </p:nvSpPr>
        <p:spPr>
          <a:xfrm>
            <a:off x="559800" y="1692360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1.1 Check or adjust MEG gantry position</a:t>
            </a:r>
            <a:endParaRPr sz="1600"/>
          </a:p>
        </p:txBody>
      </p:sp>
      <p:sp>
        <p:nvSpPr>
          <p:cNvPr id="114" name="Line 2"/>
          <p:cNvSpPr/>
          <p:nvPr/>
        </p:nvSpPr>
        <p:spPr>
          <a:xfrm>
            <a:off x="1443600" y="1287360"/>
            <a:ext cx="0" cy="406440"/>
          </a:xfrm>
          <a:prstGeom prst="line">
            <a:avLst/>
          </a:prstGeom>
          <a:ln>
            <a:solidFill>
              <a:srgbClr val="C00000"/>
            </a:solidFill>
            <a:rou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559800" y="2331048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1.2 Verify safe gantry position</a:t>
            </a:r>
            <a:endParaRPr sz="1600"/>
          </a:p>
        </p:txBody>
      </p:sp>
      <p:sp>
        <p:nvSpPr>
          <p:cNvPr id="117" name="CustomShape 5"/>
          <p:cNvSpPr/>
          <p:nvPr/>
        </p:nvSpPr>
        <p:spPr>
          <a:xfrm>
            <a:off x="559800" y="2969736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1.3 Connect and switch on stimulus equipment </a:t>
            </a:r>
            <a:endParaRPr sz="1600"/>
          </a:p>
        </p:txBody>
      </p:sp>
      <p:sp>
        <p:nvSpPr>
          <p:cNvPr id="119" name="CustomShape 7"/>
          <p:cNvSpPr/>
          <p:nvPr/>
        </p:nvSpPr>
        <p:spPr>
          <a:xfrm>
            <a:off x="559800" y="3608424"/>
            <a:ext cx="1799640" cy="54720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1.4 Verify that stimulation settings and intensities are correct</a:t>
            </a:r>
            <a:endParaRPr sz="1600"/>
          </a:p>
        </p:txBody>
      </p:sp>
      <p:sp>
        <p:nvSpPr>
          <p:cNvPr id="121" name="CustomShape 9"/>
          <p:cNvSpPr/>
          <p:nvPr/>
        </p:nvSpPr>
        <p:spPr>
          <a:xfrm>
            <a:off x="559800" y="4399392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1.5 Check MEG sensors, heat if needed.</a:t>
            </a:r>
            <a:endParaRPr sz="1600"/>
          </a:p>
        </p:txBody>
      </p:sp>
      <p:sp>
        <p:nvSpPr>
          <p:cNvPr id="123" name="CustomShape 11"/>
          <p:cNvSpPr/>
          <p:nvPr/>
        </p:nvSpPr>
        <p:spPr>
          <a:xfrm>
            <a:off x="559800" y="5038080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1.6 Check experiment triggers  </a:t>
            </a:r>
            <a:endParaRPr sz="1600"/>
          </a:p>
        </p:txBody>
      </p:sp>
      <p:sp>
        <p:nvSpPr>
          <p:cNvPr id="125" name="CustomShape 13"/>
          <p:cNvSpPr/>
          <p:nvPr/>
        </p:nvSpPr>
        <p:spPr>
          <a:xfrm>
            <a:off x="559800" y="5676768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1.7 Create or check project and acquisition settings. </a:t>
            </a:r>
            <a:endParaRPr sz="1600"/>
          </a:p>
        </p:txBody>
      </p:sp>
      <p:sp>
        <p:nvSpPr>
          <p:cNvPr id="127" name="CustomShape 15"/>
          <p:cNvSpPr/>
          <p:nvPr/>
        </p:nvSpPr>
        <p:spPr>
          <a:xfrm>
            <a:off x="559800" y="6315459"/>
            <a:ext cx="1799640" cy="394920"/>
          </a:xfrm>
          <a:prstGeom prst="rect">
            <a:avLst/>
          </a:prstGeom>
          <a:solidFill>
            <a:srgbClr val="FF9999"/>
          </a:solidFill>
          <a:ln>
            <a:solidFill>
              <a:srgbClr val="C00000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1.8 Make empty room recording </a:t>
            </a:r>
            <a:endParaRPr sz="1600"/>
          </a:p>
        </p:txBody>
      </p:sp>
      <p:sp>
        <p:nvSpPr>
          <p:cNvPr id="128" name="CustomShape 16"/>
          <p:cNvSpPr/>
          <p:nvPr/>
        </p:nvSpPr>
        <p:spPr>
          <a:xfrm>
            <a:off x="3083760" y="1692360"/>
            <a:ext cx="1799640" cy="2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2.1 Welcome subject</a:t>
            </a:r>
            <a:endParaRPr sz="1600"/>
          </a:p>
        </p:txBody>
      </p:sp>
      <p:sp>
        <p:nvSpPr>
          <p:cNvPr id="129" name="Line 17"/>
          <p:cNvSpPr/>
          <p:nvPr/>
        </p:nvSpPr>
        <p:spPr>
          <a:xfrm>
            <a:off x="3976200" y="1287360"/>
            <a:ext cx="0" cy="40644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rou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30" name="CustomShape 18"/>
          <p:cNvSpPr/>
          <p:nvPr/>
        </p:nvSpPr>
        <p:spPr>
          <a:xfrm>
            <a:off x="3083760" y="2140379"/>
            <a:ext cx="1799640" cy="394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2.2 Inform subject about the experiment</a:t>
            </a:r>
            <a:endParaRPr sz="1600"/>
          </a:p>
        </p:txBody>
      </p:sp>
      <p:sp>
        <p:nvSpPr>
          <p:cNvPr id="132" name="CustomShape 20"/>
          <p:cNvSpPr/>
          <p:nvPr/>
        </p:nvSpPr>
        <p:spPr>
          <a:xfrm>
            <a:off x="3083760" y="2740678"/>
            <a:ext cx="1799640" cy="394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2.3 Collect &amp; sign written consent</a:t>
            </a:r>
            <a:endParaRPr sz="1600"/>
          </a:p>
        </p:txBody>
      </p:sp>
      <p:sp>
        <p:nvSpPr>
          <p:cNvPr id="134" name="CustomShape 22"/>
          <p:cNvSpPr/>
          <p:nvPr/>
        </p:nvSpPr>
        <p:spPr>
          <a:xfrm>
            <a:off x="3083760" y="3340977"/>
            <a:ext cx="1799640" cy="2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2.4 Subject changes clothes</a:t>
            </a:r>
            <a:endParaRPr sz="1600"/>
          </a:p>
        </p:txBody>
      </p:sp>
      <p:sp>
        <p:nvSpPr>
          <p:cNvPr id="136" name="CustomShape 24"/>
          <p:cNvSpPr/>
          <p:nvPr/>
        </p:nvSpPr>
        <p:spPr>
          <a:xfrm>
            <a:off x="3083760" y="4237015"/>
            <a:ext cx="1799640" cy="394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2.6 Attach electrodes and check electrode impedance</a:t>
            </a:r>
            <a:endParaRPr sz="1600"/>
          </a:p>
        </p:txBody>
      </p:sp>
      <p:sp>
        <p:nvSpPr>
          <p:cNvPr id="138" name="CustomShape 26"/>
          <p:cNvSpPr/>
          <p:nvPr/>
        </p:nvSpPr>
        <p:spPr>
          <a:xfrm>
            <a:off x="3083760" y="4837314"/>
            <a:ext cx="1799640" cy="2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2.7 Attach HPI coils</a:t>
            </a:r>
            <a:endParaRPr sz="1600"/>
          </a:p>
        </p:txBody>
      </p:sp>
      <p:sp>
        <p:nvSpPr>
          <p:cNvPr id="140" name="CustomShape 28"/>
          <p:cNvSpPr/>
          <p:nvPr/>
        </p:nvSpPr>
        <p:spPr>
          <a:xfrm>
            <a:off x="3083760" y="5285333"/>
            <a:ext cx="1799640" cy="3675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2.8 Digitize HPI coils and head shape. Save preparation.</a:t>
            </a:r>
            <a:endParaRPr sz="1600"/>
          </a:p>
        </p:txBody>
      </p:sp>
      <p:sp>
        <p:nvSpPr>
          <p:cNvPr id="142" name="CustomShape 30"/>
          <p:cNvSpPr/>
          <p:nvPr/>
        </p:nvSpPr>
        <p:spPr>
          <a:xfrm>
            <a:off x="3083760" y="5858302"/>
            <a:ext cx="1799640" cy="2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2.9 Instruct subject </a:t>
            </a:r>
            <a:endParaRPr sz="1600"/>
          </a:p>
        </p:txBody>
      </p:sp>
      <p:sp>
        <p:nvSpPr>
          <p:cNvPr id="144" name="CustomShape 32"/>
          <p:cNvSpPr/>
          <p:nvPr/>
        </p:nvSpPr>
        <p:spPr>
          <a:xfrm>
            <a:off x="5455440" y="1692360"/>
            <a:ext cx="1799640" cy="54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3.1 Create / or load project and acquisition settings. Load preparation.</a:t>
            </a:r>
            <a:endParaRPr sz="1600"/>
          </a:p>
        </p:txBody>
      </p:sp>
      <p:sp>
        <p:nvSpPr>
          <p:cNvPr id="145" name="Line 33"/>
          <p:cNvSpPr/>
          <p:nvPr/>
        </p:nvSpPr>
        <p:spPr>
          <a:xfrm>
            <a:off x="6366600" y="1287360"/>
            <a:ext cx="0" cy="40644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rou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46" name="CustomShape 34"/>
          <p:cNvSpPr/>
          <p:nvPr/>
        </p:nvSpPr>
        <p:spPr>
          <a:xfrm>
            <a:off x="7822620" y="1692360"/>
            <a:ext cx="1799640" cy="2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4.1 Begin recordings</a:t>
            </a:r>
            <a:endParaRPr sz="1600"/>
          </a:p>
        </p:txBody>
      </p:sp>
      <p:sp>
        <p:nvSpPr>
          <p:cNvPr id="147" name="Line 35"/>
          <p:cNvSpPr/>
          <p:nvPr/>
        </p:nvSpPr>
        <p:spPr>
          <a:xfrm>
            <a:off x="8728560" y="1287360"/>
            <a:ext cx="0" cy="4064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rou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48" name="CustomShape 36"/>
          <p:cNvSpPr/>
          <p:nvPr/>
        </p:nvSpPr>
        <p:spPr>
          <a:xfrm>
            <a:off x="5455440" y="4843567"/>
            <a:ext cx="1799640" cy="394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3.7 Check MEG sensors, heat if 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needed</a:t>
            </a:r>
            <a:endParaRPr sz="1600" dirty="0"/>
          </a:p>
        </p:txBody>
      </p:sp>
      <p:sp>
        <p:nvSpPr>
          <p:cNvPr id="150" name="CustomShape 38"/>
          <p:cNvSpPr/>
          <p:nvPr/>
        </p:nvSpPr>
        <p:spPr>
          <a:xfrm>
            <a:off x="7822620" y="2883936"/>
            <a:ext cx="1799640" cy="2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4.3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Make lab notes</a:t>
            </a:r>
            <a:endParaRPr sz="1600" dirty="0"/>
          </a:p>
        </p:txBody>
      </p:sp>
      <p:sp>
        <p:nvSpPr>
          <p:cNvPr id="152" name="CustomShape 40"/>
          <p:cNvSpPr/>
          <p:nvPr/>
        </p:nvSpPr>
        <p:spPr>
          <a:xfrm>
            <a:off x="5455440" y="2382615"/>
            <a:ext cx="1799640" cy="464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3.2 Seat subject 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comfortably and in optimal position inside MEG helmet </a:t>
            </a:r>
            <a:endParaRPr sz="1600" dirty="0"/>
          </a:p>
        </p:txBody>
      </p:sp>
      <p:sp>
        <p:nvSpPr>
          <p:cNvPr id="158" name="CustomShape 46"/>
          <p:cNvSpPr/>
          <p:nvPr/>
        </p:nvSpPr>
        <p:spPr>
          <a:xfrm>
            <a:off x="5455440" y="5381542"/>
            <a:ext cx="1799640" cy="3949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3.8 Check MEG, EOG, ECG MISC, TTL, buttons, etc</a:t>
            </a:r>
            <a:endParaRPr sz="1600"/>
          </a:p>
        </p:txBody>
      </p:sp>
      <p:sp>
        <p:nvSpPr>
          <p:cNvPr id="160" name="CustomShape 48"/>
          <p:cNvSpPr/>
          <p:nvPr/>
        </p:nvSpPr>
        <p:spPr>
          <a:xfrm>
            <a:off x="5455440" y="5919517"/>
            <a:ext cx="1799640" cy="2426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3.9 Check for artefacts </a:t>
            </a:r>
            <a:endParaRPr sz="1600"/>
          </a:p>
        </p:txBody>
      </p:sp>
      <p:sp>
        <p:nvSpPr>
          <p:cNvPr id="162" name="CustomShape 50"/>
          <p:cNvSpPr/>
          <p:nvPr/>
        </p:nvSpPr>
        <p:spPr>
          <a:xfrm>
            <a:off x="7822620" y="5791980"/>
            <a:ext cx="1795500" cy="394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4.8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Save data with your initials</a:t>
            </a:r>
            <a:endParaRPr sz="1600" dirty="0"/>
          </a:p>
        </p:txBody>
      </p:sp>
      <p:sp>
        <p:nvSpPr>
          <p:cNvPr id="164" name="CustomShape 52"/>
          <p:cNvSpPr/>
          <p:nvPr/>
        </p:nvSpPr>
        <p:spPr>
          <a:xfrm>
            <a:off x="5455440" y="4453289"/>
            <a:ext cx="1799640" cy="2472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3.6 Check HPI measurements  </a:t>
            </a:r>
            <a:endParaRPr sz="1600"/>
          </a:p>
        </p:txBody>
      </p:sp>
      <p:sp>
        <p:nvSpPr>
          <p:cNvPr id="166" name="CustomShape 54"/>
          <p:cNvSpPr/>
          <p:nvPr/>
        </p:nvSpPr>
        <p:spPr>
          <a:xfrm>
            <a:off x="10158840" y="1695240"/>
            <a:ext cx="1799640" cy="394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5.1 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Move subject out of MEG helmet</a:t>
            </a:r>
            <a:endParaRPr sz="1600" dirty="0"/>
          </a:p>
        </p:txBody>
      </p:sp>
      <p:sp>
        <p:nvSpPr>
          <p:cNvPr id="167" name="Line 55"/>
          <p:cNvSpPr/>
          <p:nvPr/>
        </p:nvSpPr>
        <p:spPr>
          <a:xfrm>
            <a:off x="11062440" y="1290240"/>
            <a:ext cx="0" cy="40644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rou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68" name="CustomShape 56"/>
          <p:cNvSpPr/>
          <p:nvPr/>
        </p:nvSpPr>
        <p:spPr>
          <a:xfrm>
            <a:off x="10158840" y="2208982"/>
            <a:ext cx="1799640" cy="2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5.2 Detach electrodes + HPI </a:t>
            </a:r>
            <a:endParaRPr sz="1600"/>
          </a:p>
        </p:txBody>
      </p:sp>
      <p:sp>
        <p:nvSpPr>
          <p:cNvPr id="170" name="CustomShape 58"/>
          <p:cNvSpPr/>
          <p:nvPr/>
        </p:nvSpPr>
        <p:spPr>
          <a:xfrm>
            <a:off x="10158840" y="3897410"/>
            <a:ext cx="1799640" cy="2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5.6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Clean HPIs  </a:t>
            </a:r>
            <a:endParaRPr sz="1600" dirty="0"/>
          </a:p>
        </p:txBody>
      </p:sp>
      <p:sp>
        <p:nvSpPr>
          <p:cNvPr id="172" name="CustomShape 60"/>
          <p:cNvSpPr/>
          <p:nvPr/>
        </p:nvSpPr>
        <p:spPr>
          <a:xfrm>
            <a:off x="10158840" y="4258872"/>
            <a:ext cx="1799640" cy="240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5.7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Clean up MEG and MSR  </a:t>
            </a:r>
            <a:endParaRPr sz="1600" dirty="0"/>
          </a:p>
        </p:txBody>
      </p:sp>
      <p:sp>
        <p:nvSpPr>
          <p:cNvPr id="174" name="CustomShape 62"/>
          <p:cNvSpPr/>
          <p:nvPr/>
        </p:nvSpPr>
        <p:spPr>
          <a:xfrm>
            <a:off x="10158840" y="4618457"/>
            <a:ext cx="1799640" cy="2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5.8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Clean up MEG lab </a:t>
            </a:r>
            <a:endParaRPr sz="1600" dirty="0"/>
          </a:p>
        </p:txBody>
      </p:sp>
      <p:sp>
        <p:nvSpPr>
          <p:cNvPr id="176" name="CustomShape 64"/>
          <p:cNvSpPr/>
          <p:nvPr/>
        </p:nvSpPr>
        <p:spPr>
          <a:xfrm>
            <a:off x="10158840" y="4979919"/>
            <a:ext cx="1799640" cy="247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5.9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Clean up changing room  </a:t>
            </a:r>
            <a:endParaRPr sz="1600" dirty="0"/>
          </a:p>
        </p:txBody>
      </p:sp>
      <p:sp>
        <p:nvSpPr>
          <p:cNvPr id="178" name="CustomShape 66"/>
          <p:cNvSpPr/>
          <p:nvPr/>
        </p:nvSpPr>
        <p:spPr>
          <a:xfrm>
            <a:off x="10158840" y="2570444"/>
            <a:ext cx="1799640" cy="24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5.3 Debrief subject  </a:t>
            </a:r>
            <a:endParaRPr sz="1600" dirty="0"/>
          </a:p>
        </p:txBody>
      </p:sp>
      <p:sp>
        <p:nvSpPr>
          <p:cNvPr id="180" name="CustomShape 68"/>
          <p:cNvSpPr/>
          <p:nvPr/>
        </p:nvSpPr>
        <p:spPr>
          <a:xfrm>
            <a:off x="4088833" y="142200"/>
            <a:ext cx="4555534" cy="378000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MEG MEASUREMENTS</a:t>
            </a:r>
            <a:endParaRPr sz="2400"/>
          </a:p>
        </p:txBody>
      </p:sp>
      <p:sp>
        <p:nvSpPr>
          <p:cNvPr id="181" name="CustomShape 69"/>
          <p:cNvSpPr/>
          <p:nvPr/>
        </p:nvSpPr>
        <p:spPr>
          <a:xfrm>
            <a:off x="145080" y="298800"/>
            <a:ext cx="106200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MAIN PROCESS</a:t>
            </a:r>
            <a:endParaRPr/>
          </a:p>
        </p:txBody>
      </p:sp>
      <p:sp>
        <p:nvSpPr>
          <p:cNvPr id="182" name="Line 70"/>
          <p:cNvSpPr/>
          <p:nvPr/>
        </p:nvSpPr>
        <p:spPr>
          <a:xfrm>
            <a:off x="418680" y="587880"/>
            <a:ext cx="11546640" cy="0"/>
          </a:xfrm>
          <a:prstGeom prst="line">
            <a:avLst/>
          </a:prstGeom>
          <a:ln w="6480" cap="rnd">
            <a:solidFill>
              <a:schemeClr val="tx1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71"/>
          <p:cNvSpPr/>
          <p:nvPr/>
        </p:nvSpPr>
        <p:spPr>
          <a:xfrm>
            <a:off x="141480" y="587880"/>
            <a:ext cx="1330200" cy="2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SUB PROCESSES</a:t>
            </a:r>
            <a:endParaRPr/>
          </a:p>
        </p:txBody>
      </p:sp>
      <p:sp>
        <p:nvSpPr>
          <p:cNvPr id="184" name="Line 72"/>
          <p:cNvSpPr/>
          <p:nvPr/>
        </p:nvSpPr>
        <p:spPr>
          <a:xfrm>
            <a:off x="418680" y="1472400"/>
            <a:ext cx="1154664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185" name="CustomShape 73"/>
          <p:cNvSpPr/>
          <p:nvPr/>
        </p:nvSpPr>
        <p:spPr>
          <a:xfrm>
            <a:off x="142560" y="1450800"/>
            <a:ext cx="810360" cy="2275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ACTIVITIES</a:t>
            </a:r>
            <a:endParaRPr/>
          </a:p>
        </p:txBody>
      </p:sp>
      <p:sp>
        <p:nvSpPr>
          <p:cNvPr id="186" name="CustomShape 74"/>
          <p:cNvSpPr/>
          <p:nvPr/>
        </p:nvSpPr>
        <p:spPr>
          <a:xfrm>
            <a:off x="3083760" y="860760"/>
            <a:ext cx="1799640" cy="39492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2.0 PREPARING SUBJECTS</a:t>
            </a:r>
            <a:endParaRPr b="1"/>
          </a:p>
        </p:txBody>
      </p:sp>
      <p:sp>
        <p:nvSpPr>
          <p:cNvPr id="187" name="CustomShape 75"/>
          <p:cNvSpPr/>
          <p:nvPr/>
        </p:nvSpPr>
        <p:spPr>
          <a:xfrm>
            <a:off x="586800" y="860760"/>
            <a:ext cx="1799640" cy="3949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1.0  PREPARING EQUIPMENT</a:t>
            </a:r>
            <a:endParaRPr b="1"/>
          </a:p>
        </p:txBody>
      </p:sp>
      <p:sp>
        <p:nvSpPr>
          <p:cNvPr id="188" name="CustomShape 76"/>
          <p:cNvSpPr/>
          <p:nvPr/>
        </p:nvSpPr>
        <p:spPr>
          <a:xfrm>
            <a:off x="5455440" y="860760"/>
            <a:ext cx="1799640" cy="39492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3.0 PREPARING MEASUREMENTS</a:t>
            </a:r>
            <a:endParaRPr b="1"/>
          </a:p>
        </p:txBody>
      </p:sp>
      <p:sp>
        <p:nvSpPr>
          <p:cNvPr id="189" name="CustomShape 77"/>
          <p:cNvSpPr/>
          <p:nvPr/>
        </p:nvSpPr>
        <p:spPr>
          <a:xfrm>
            <a:off x="7818480" y="860760"/>
            <a:ext cx="1799640" cy="39492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4.0 DOING MEASUREMENTS</a:t>
            </a:r>
            <a:endParaRPr b="1"/>
          </a:p>
        </p:txBody>
      </p:sp>
      <p:sp>
        <p:nvSpPr>
          <p:cNvPr id="190" name="CustomShape 78"/>
          <p:cNvSpPr/>
          <p:nvPr/>
        </p:nvSpPr>
        <p:spPr>
          <a:xfrm>
            <a:off x="10165320" y="864000"/>
            <a:ext cx="1799640" cy="394920"/>
          </a:xfrm>
          <a:prstGeom prst="rect">
            <a:avLst/>
          </a:prstGeom>
          <a:ln>
            <a:round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5.0 AFTER  MEASUREMENTS</a:t>
            </a:r>
            <a:endParaRPr b="1"/>
          </a:p>
        </p:txBody>
      </p:sp>
      <p:sp>
        <p:nvSpPr>
          <p:cNvPr id="191" name="Line 79"/>
          <p:cNvSpPr/>
          <p:nvPr/>
        </p:nvSpPr>
        <p:spPr>
          <a:xfrm flipV="1">
            <a:off x="1437840" y="696600"/>
            <a:ext cx="9619560" cy="360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2" name="Line 80"/>
          <p:cNvSpPr/>
          <p:nvPr/>
        </p:nvSpPr>
        <p:spPr>
          <a:xfrm>
            <a:off x="3971880" y="702360"/>
            <a:ext cx="0" cy="1774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Line 81"/>
          <p:cNvSpPr/>
          <p:nvPr/>
        </p:nvSpPr>
        <p:spPr>
          <a:xfrm>
            <a:off x="6367320" y="700200"/>
            <a:ext cx="0" cy="1778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Line 82"/>
          <p:cNvSpPr/>
          <p:nvPr/>
        </p:nvSpPr>
        <p:spPr>
          <a:xfrm>
            <a:off x="8729640" y="696600"/>
            <a:ext cx="0" cy="1774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Line 83"/>
          <p:cNvSpPr/>
          <p:nvPr/>
        </p:nvSpPr>
        <p:spPr>
          <a:xfrm>
            <a:off x="1437840" y="700200"/>
            <a:ext cx="0" cy="17784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Line 84"/>
          <p:cNvSpPr/>
          <p:nvPr/>
        </p:nvSpPr>
        <p:spPr>
          <a:xfrm>
            <a:off x="11057400" y="696600"/>
            <a:ext cx="0" cy="17748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Line 85"/>
          <p:cNvSpPr/>
          <p:nvPr/>
        </p:nvSpPr>
        <p:spPr>
          <a:xfrm flipH="1">
            <a:off x="6355080" y="523800"/>
            <a:ext cx="2520" cy="17460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8" name="CustomShape 86"/>
          <p:cNvSpPr/>
          <p:nvPr/>
        </p:nvSpPr>
        <p:spPr>
          <a:xfrm>
            <a:off x="7822620" y="3405332"/>
            <a:ext cx="1799640" cy="2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4.4 Monitor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subject comfort</a:t>
            </a:r>
            <a:endParaRPr sz="1600" dirty="0"/>
          </a:p>
        </p:txBody>
      </p:sp>
      <p:sp>
        <p:nvSpPr>
          <p:cNvPr id="200" name="CustomShape 88"/>
          <p:cNvSpPr/>
          <p:nvPr/>
        </p:nvSpPr>
        <p:spPr>
          <a:xfrm>
            <a:off x="7822620" y="3926728"/>
            <a:ext cx="1799640" cy="394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4.5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Monitor and assess subject sleepiness</a:t>
            </a:r>
            <a:endParaRPr sz="1600" dirty="0"/>
          </a:p>
        </p:txBody>
      </p:sp>
      <p:sp>
        <p:nvSpPr>
          <p:cNvPr id="202" name="CustomShape 90"/>
          <p:cNvSpPr/>
          <p:nvPr/>
        </p:nvSpPr>
        <p:spPr>
          <a:xfrm>
            <a:off x="10158840" y="5859543"/>
            <a:ext cx="1799640" cy="4982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5.11 </a:t>
            </a:r>
            <a:r>
              <a:rPr lang="en-GB" sz="9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MaxFilter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 MEG data and upload filtered data, if applicable.</a:t>
            </a:r>
            <a:endParaRPr sz="1600" dirty="0"/>
          </a:p>
        </p:txBody>
      </p:sp>
      <p:sp>
        <p:nvSpPr>
          <p:cNvPr id="204" name="CustomShape 92"/>
          <p:cNvSpPr/>
          <p:nvPr/>
        </p:nvSpPr>
        <p:spPr>
          <a:xfrm>
            <a:off x="10158840" y="6476654"/>
            <a:ext cx="1799640" cy="231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5.11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Delete your uploaded data </a:t>
            </a:r>
            <a:endParaRPr sz="1600" dirty="0"/>
          </a:p>
        </p:txBody>
      </p:sp>
      <p:sp>
        <p:nvSpPr>
          <p:cNvPr id="206" name="CustomShape 94"/>
          <p:cNvSpPr/>
          <p:nvPr/>
        </p:nvSpPr>
        <p:spPr>
          <a:xfrm>
            <a:off x="3083760" y="3788996"/>
            <a:ext cx="1799640" cy="2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2.5 Add subject to database</a:t>
            </a:r>
            <a:endParaRPr sz="1600"/>
          </a:p>
        </p:txBody>
      </p:sp>
      <p:sp>
        <p:nvSpPr>
          <p:cNvPr id="209" name="CustomShape 97"/>
          <p:cNvSpPr/>
          <p:nvPr/>
        </p:nvSpPr>
        <p:spPr>
          <a:xfrm>
            <a:off x="7822620" y="5121800"/>
            <a:ext cx="1799640" cy="391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4.7 Monitor stimulus procedure / protocol progress</a:t>
            </a:r>
            <a:endParaRPr sz="1600" dirty="0"/>
          </a:p>
        </p:txBody>
      </p:sp>
      <p:sp>
        <p:nvSpPr>
          <p:cNvPr id="104" name="CustomShape 44"/>
          <p:cNvSpPr/>
          <p:nvPr/>
        </p:nvSpPr>
        <p:spPr>
          <a:xfrm>
            <a:off x="5455440" y="3914068"/>
            <a:ext cx="1799640" cy="3961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3.5 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Check 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bubble, 2-way communication &amp; camera</a:t>
            </a:r>
            <a:endParaRPr sz="1600" dirty="0"/>
          </a:p>
        </p:txBody>
      </p:sp>
      <p:sp>
        <p:nvSpPr>
          <p:cNvPr id="105" name="CustomShape 40"/>
          <p:cNvSpPr/>
          <p:nvPr/>
        </p:nvSpPr>
        <p:spPr>
          <a:xfrm>
            <a:off x="5455440" y="6305209"/>
            <a:ext cx="1799640" cy="403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3.10 Make sure subject's head is in best position for recordings</a:t>
            </a:r>
            <a:endParaRPr lang="en-US" sz="900" dirty="0"/>
          </a:p>
        </p:txBody>
      </p:sp>
      <p:sp>
        <p:nvSpPr>
          <p:cNvPr id="67" name="CustomShape 30"/>
          <p:cNvSpPr/>
          <p:nvPr/>
        </p:nvSpPr>
        <p:spPr>
          <a:xfrm>
            <a:off x="3083760" y="6306321"/>
            <a:ext cx="1799640" cy="4040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2.10 Give subject safety instructions </a:t>
            </a:r>
            <a:endParaRPr sz="1600" dirty="0"/>
          </a:p>
        </p:txBody>
      </p:sp>
      <p:sp>
        <p:nvSpPr>
          <p:cNvPr id="68" name="CustomShape 97"/>
          <p:cNvSpPr/>
          <p:nvPr/>
        </p:nvSpPr>
        <p:spPr>
          <a:xfrm>
            <a:off x="7822620" y="4600404"/>
            <a:ext cx="1799640" cy="2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4.6 Monitor signal integrity</a:t>
            </a:r>
            <a:endParaRPr sz="1600" dirty="0"/>
          </a:p>
        </p:txBody>
      </p:sp>
      <p:sp>
        <p:nvSpPr>
          <p:cNvPr id="69" name="CustomShape 97"/>
          <p:cNvSpPr/>
          <p:nvPr/>
        </p:nvSpPr>
        <p:spPr>
          <a:xfrm>
            <a:off x="7822620" y="6465659"/>
            <a:ext cx="1799640" cy="2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4.9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Complete lab notes</a:t>
            </a:r>
            <a:endParaRPr sz="1600" dirty="0"/>
          </a:p>
        </p:txBody>
      </p:sp>
      <p:sp>
        <p:nvSpPr>
          <p:cNvPr id="71" name="CustomShape 66"/>
          <p:cNvSpPr/>
          <p:nvPr/>
        </p:nvSpPr>
        <p:spPr>
          <a:xfrm>
            <a:off x="10158840" y="2931906"/>
            <a:ext cx="1799640" cy="363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5.4 Subject changes back clothes</a:t>
            </a:r>
            <a:endParaRPr sz="1600" dirty="0"/>
          </a:p>
        </p:txBody>
      </p:sp>
      <p:sp>
        <p:nvSpPr>
          <p:cNvPr id="72" name="CustomShape 66"/>
          <p:cNvSpPr/>
          <p:nvPr/>
        </p:nvSpPr>
        <p:spPr>
          <a:xfrm>
            <a:off x="10158840" y="3414658"/>
            <a:ext cx="1799640" cy="363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5.5 Thanks and goodbye to subject</a:t>
            </a:r>
            <a:endParaRPr sz="1600" dirty="0"/>
          </a:p>
        </p:txBody>
      </p:sp>
      <p:sp>
        <p:nvSpPr>
          <p:cNvPr id="73" name="CustomShape 90"/>
          <p:cNvSpPr/>
          <p:nvPr/>
        </p:nvSpPr>
        <p:spPr>
          <a:xfrm>
            <a:off x="10158840" y="5345801"/>
            <a:ext cx="1799640" cy="394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5.10 </a:t>
            </a:r>
            <a:r>
              <a:rPr lang="en-GB" sz="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Organize and upload your </a:t>
            </a: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data, from DACQ and other</a:t>
            </a:r>
            <a:endParaRPr sz="1600" dirty="0"/>
          </a:p>
        </p:txBody>
      </p:sp>
      <p:sp>
        <p:nvSpPr>
          <p:cNvPr id="74" name="CustomShape 97"/>
          <p:cNvSpPr/>
          <p:nvPr/>
        </p:nvSpPr>
        <p:spPr>
          <a:xfrm>
            <a:off x="7822620" y="2213756"/>
            <a:ext cx="1799640" cy="391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  <a:rou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4.2 Initiate stimulus procedure / protocol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7578</TotalTime>
  <Words>331</Words>
  <Application>Microsoft Office PowerPoint</Application>
  <PresentationFormat>Bredbild</PresentationFormat>
  <Paragraphs>59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DejaVu Sans</vt:lpstr>
      <vt:lpstr>Times New Roman</vt:lpstr>
      <vt:lpstr>Office-tema</vt:lpstr>
      <vt:lpstr>PowerPoint-presentation</vt:lpstr>
    </vt:vector>
  </TitlesOfParts>
  <Company>Karolinska Universitetssjukhuset, Huddinge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Daniel</dc:creator>
  <cp:lastModifiedBy>Daniel</cp:lastModifiedBy>
  <cp:revision>131</cp:revision>
  <cp:lastPrinted>2016-05-19T06:53:23Z</cp:lastPrinted>
  <dcterms:created xsi:type="dcterms:W3CDTF">2008-05-26T21:00:33Z</dcterms:created>
  <dcterms:modified xsi:type="dcterms:W3CDTF">2016-11-14T12:22:24Z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Karolinska Universitetssjukhuset, Huddinge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Bredbild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